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60" r:id="rId4"/>
    <p:sldId id="258" r:id="rId5"/>
    <p:sldId id="261" r:id="rId6"/>
    <p:sldId id="267" r:id="rId7"/>
    <p:sldId id="259" r:id="rId8"/>
    <p:sldId id="277" r:id="rId9"/>
    <p:sldId id="278" r:id="rId10"/>
    <p:sldId id="280" r:id="rId11"/>
    <p:sldId id="282" r:id="rId12"/>
    <p:sldId id="262" r:id="rId13"/>
    <p:sldId id="285" r:id="rId14"/>
    <p:sldId id="264" r:id="rId15"/>
    <p:sldId id="286" r:id="rId16"/>
    <p:sldId id="265" r:id="rId17"/>
    <p:sldId id="268" r:id="rId18"/>
    <p:sldId id="269" r:id="rId19"/>
    <p:sldId id="270" r:id="rId20"/>
    <p:sldId id="273" r:id="rId21"/>
    <p:sldId id="271" r:id="rId22"/>
    <p:sldId id="272" r:id="rId23"/>
    <p:sldId id="274" r:id="rId24"/>
    <p:sldId id="275" r:id="rId25"/>
    <p:sldId id="283" r:id="rId26"/>
    <p:sldId id="284" r:id="rId2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08F4-5D3A-4746-A031-7FB3C74B30E1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2BEE-B02D-4CE0-A96E-19884AC60D8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2BEE-B02D-4CE0-A96E-19884AC60D82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2BEE-B02D-4CE0-A96E-19884AC60D82}" type="slidenum">
              <a:rPr lang="es-CL" smtClean="0"/>
              <a:pPr/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2BEE-B02D-4CE0-A96E-19884AC60D82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D0A5D7-E005-4A53-84BB-41C0E689357D}" type="datetimeFigureOut">
              <a:rPr lang="es-CL" smtClean="0"/>
              <a:pPr/>
              <a:t>16-05-2012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C77C1C-1637-463A-83F9-747489F8D17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istema_peri%C3%B3dico" TargetMode="External"/><Relationship Id="rId2" Type="http://schemas.openxmlformats.org/officeDocument/2006/relationships/hyperlink" Target="http://es.wikipedia.org/wiki/Elemento_qu%C3%ADmi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Electr%C3%B3n" TargetMode="External"/><Relationship Id="rId5" Type="http://schemas.openxmlformats.org/officeDocument/2006/relationships/hyperlink" Target="http://es.wikipedia.org/wiki/Orbital_at%C3%B3mico" TargetMode="External"/><Relationship Id="rId4" Type="http://schemas.openxmlformats.org/officeDocument/2006/relationships/hyperlink" Target="http://es.wikipedia.org/wiki/Elementos_del_bloque_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Unidad_de_masa" TargetMode="External"/><Relationship Id="rId7" Type="http://schemas.openxmlformats.org/officeDocument/2006/relationships/hyperlink" Target="http://es.wikipedia.org/wiki/N%C3%BAmero_de_Avogadro" TargetMode="External"/><Relationship Id="rId2" Type="http://schemas.openxmlformats.org/officeDocument/2006/relationships/hyperlink" Target="http://es.wikipedia.org/wiki/Equivalencia_entre_masa_y_energ%C3%A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Mol" TargetMode="External"/><Relationship Id="rId5" Type="http://schemas.openxmlformats.org/officeDocument/2006/relationships/hyperlink" Target="http://es.wikipedia.org/wiki/Qu%C3%ADmica" TargetMode="External"/><Relationship Id="rId4" Type="http://schemas.openxmlformats.org/officeDocument/2006/relationships/hyperlink" Target="http://es.wikipedia.org/wiki/Unidad_de_masa_at%C3%B3mic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s.wikipedia.org/wiki/Mol%C3%A9cul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Energ%C3%ADa_potenci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04856" cy="3717032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1.-Propiedades de los Átomos.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2.- Aportes de </a:t>
            </a:r>
            <a:r>
              <a:rPr lang="es-CL" dirty="0" err="1" smtClean="0">
                <a:solidFill>
                  <a:schemeClr val="tx1"/>
                </a:solidFill>
              </a:rPr>
              <a:t>Mendeleiv</a:t>
            </a:r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3.-Clasificación de los elementos químicos en grupos y periodos.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4.- Elementos de transición y de transición interna.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5.- Orden de los elementos químicos según el número atómico y configuración electrónica.</a:t>
            </a:r>
          </a:p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es-CL" b="1" dirty="0"/>
              <a:t>L</a:t>
            </a:r>
            <a:r>
              <a:rPr lang="es-CL" b="1" dirty="0" smtClean="0"/>
              <a:t>a tabla periódica.</a:t>
            </a:r>
            <a:endParaRPr lang="es-CL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93665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99592" y="623731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Profesora Mónica González Vera. Ciencias Naturales y Biología.</a:t>
            </a:r>
            <a:endParaRPr lang="es-C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79512" y="1628800"/>
            <a:ext cx="8785225" cy="8001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_tradnl" b="1" dirty="0"/>
              <a:t>Afinidad electrónica </a:t>
            </a:r>
            <a:r>
              <a:rPr lang="es-ES_tradnl" dirty="0"/>
              <a:t>es la </a:t>
            </a:r>
            <a:r>
              <a:rPr lang="es-ES_tradnl" sz="2000" dirty="0"/>
              <a:t>energía puesta en juego que acompaña al proceso de adición de un electrón a un átomo gaseoso</a:t>
            </a:r>
            <a:r>
              <a:rPr lang="es-ES_tradnl" dirty="0"/>
              <a:t> (AE). Los valores de la afinidad electrónica se consideran, normalmente, para 1 mol de átomos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79512" y="2492896"/>
            <a:ext cx="8785225" cy="108267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dirty="0"/>
              <a:t>La afinidad electrónica está relacionada con el</a:t>
            </a:r>
            <a:r>
              <a:rPr lang="es-ES_tradnl" b="1" dirty="0">
                <a:solidFill>
                  <a:srgbClr val="FF0066"/>
                </a:solidFill>
              </a:rPr>
              <a:t> </a:t>
            </a:r>
            <a:r>
              <a:rPr lang="es-ES_tradnl" b="1" dirty="0"/>
              <a:t>carácter oxidante</a:t>
            </a:r>
            <a:r>
              <a:rPr lang="es-ES_tradnl" b="1" dirty="0">
                <a:solidFill>
                  <a:srgbClr val="FF0066"/>
                </a:solidFill>
              </a:rPr>
              <a:t> </a:t>
            </a:r>
            <a:r>
              <a:rPr lang="es-ES_tradnl" dirty="0"/>
              <a:t>de un elemento. </a:t>
            </a:r>
            <a:r>
              <a:rPr lang="es-ES_tradnl" b="1" dirty="0"/>
              <a:t>Cuanta mayor energía desprenda un elemento al ganar un electrón, mayor será su carácter oxidante</a:t>
            </a:r>
            <a:r>
              <a:rPr lang="es-ES_tradnl" dirty="0"/>
              <a:t>. Así, los halógenos tienen un elevado carácter oxidante, al contrario de los alcalinotérreos que carecen de carácter oxidante</a:t>
            </a:r>
            <a:endParaRPr lang="es-ES_tradnl" b="1" dirty="0">
              <a:solidFill>
                <a:srgbClr val="FF0066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1.- Propiedades de los átomos.</a:t>
            </a:r>
            <a:br>
              <a:rPr kumimoji="0" lang="es-C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Afinidad Electrónica..</a:t>
            </a:r>
            <a:endParaRPr kumimoji="0" lang="es-CL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5" descr="05 086 b)LaEIEnEl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861048"/>
            <a:ext cx="4176712" cy="2657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nimBg="1" autoUpdateAnimBg="0"/>
      <p:bldP spid="5838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23528" y="1916832"/>
            <a:ext cx="8533134" cy="92333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dirty="0"/>
              <a:t>La </a:t>
            </a:r>
            <a:r>
              <a:rPr lang="es-ES_tradnl" b="1" dirty="0"/>
              <a:t>electronegatividad</a:t>
            </a:r>
            <a:r>
              <a:rPr lang="es-ES_tradnl" dirty="0"/>
              <a:t> es la tendencia que tienen los átomos de un elemento a atraer hacia sí los electrones cuando se combinan con átomos de otro elemento. Por tanto </a:t>
            </a:r>
            <a:r>
              <a:rPr lang="es-ES_tradnl" b="1" dirty="0"/>
              <a:t>es una propiedad de los átomos enlazados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084168" y="2924944"/>
            <a:ext cx="2878138" cy="189282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dirty="0"/>
              <a:t>La electronegatividad </a:t>
            </a:r>
            <a:r>
              <a:rPr lang="es-ES_tradnl" b="1" dirty="0"/>
              <a:t>aumenta</a:t>
            </a:r>
            <a:r>
              <a:rPr lang="es-ES_tradnl" dirty="0"/>
              <a:t> con el número atómico </a:t>
            </a:r>
            <a:r>
              <a:rPr lang="es-ES_tradnl" b="1" dirty="0"/>
              <a:t>en un período</a:t>
            </a:r>
            <a:r>
              <a:rPr lang="es-ES_tradnl" dirty="0"/>
              <a:t> y </a:t>
            </a:r>
            <a:r>
              <a:rPr lang="es-ES_tradnl" b="1" dirty="0"/>
              <a:t>disminuye</a:t>
            </a:r>
            <a:r>
              <a:rPr lang="es-ES_tradnl" dirty="0"/>
              <a:t> </a:t>
            </a:r>
            <a:r>
              <a:rPr lang="es-ES_tradnl" b="1" dirty="0"/>
              <a:t>en un grupo</a:t>
            </a:r>
            <a:r>
              <a:rPr lang="es-ES_tradnl" dirty="0"/>
              <a:t>.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dirty="0"/>
              <a:t>El valor máximo será el del grupo </a:t>
            </a:r>
            <a:r>
              <a:rPr lang="es-ES_tradnl" dirty="0" smtClean="0"/>
              <a:t>17.</a:t>
            </a:r>
            <a:endParaRPr lang="es-ES_tradnl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39552" y="274638"/>
            <a:ext cx="8147248" cy="14981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1.- Propiedades de los átomos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Electronegatividad.</a:t>
            </a:r>
            <a:r>
              <a:rPr kumimoji="0" lang="es-C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5616624" cy="324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 autoUpdateAnimBg="0"/>
      <p:bldP spid="5940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2.- Aportes de </a:t>
            </a:r>
            <a:r>
              <a:rPr lang="es-CL" dirty="0" err="1" smtClean="0">
                <a:solidFill>
                  <a:schemeClr val="tx1"/>
                </a:solidFill>
              </a:rPr>
              <a:t>Mendeleiv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5077544"/>
          </a:xfrm>
        </p:spPr>
        <p:txBody>
          <a:bodyPr>
            <a:normAutofit/>
          </a:bodyPr>
          <a:lstStyle/>
          <a:p>
            <a:r>
              <a:rPr lang="es-CL" dirty="0" err="1" smtClean="0"/>
              <a:t>Mendeleiev</a:t>
            </a:r>
            <a:r>
              <a:rPr lang="es-CL" dirty="0" smtClean="0"/>
              <a:t> presentó su trabajo a la Sociedad Química Rusa en 1869, señalando los siguientes postulados:</a:t>
            </a:r>
          </a:p>
          <a:p>
            <a:r>
              <a:rPr lang="es-CL" dirty="0" smtClean="0"/>
              <a:t>1. Si se ordenan los elementos según sus masas atómicas, estos muestran una evidente periodicidad.</a:t>
            </a:r>
          </a:p>
          <a:p>
            <a:r>
              <a:rPr lang="es-CL" dirty="0" smtClean="0"/>
              <a:t>2. Los elementos semejantes en sus propiedades químicas tienen pesos atómicos que son ya sea de valores similares (ejemplo Pt, Ir, Os) o que aumentan de manera regular (ejemplo K, Rb, Cs</a:t>
            </a:r>
            <a:r>
              <a:rPr lang="es-CL" dirty="0" smtClean="0"/>
              <a:t>).</a:t>
            </a:r>
            <a:endParaRPr lang="es-C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893665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3. La colocación de los elementos en orden a sus masas atómicas corresponde a su valencia.</a:t>
            </a:r>
          </a:p>
          <a:p>
            <a:r>
              <a:rPr lang="es-CL" dirty="0" smtClean="0"/>
              <a:t>4. Los elementos más difundidos en la naturaleza son los de masa atómica pequeña. Estos elementos poseen propiedades bien definidas.</a:t>
            </a:r>
          </a:p>
          <a:p>
            <a:r>
              <a:rPr lang="es-CL" dirty="0" smtClean="0"/>
              <a:t>5. El valor de la masa atómica caracteriza a un elemento y permite predecir sus propiedades.</a:t>
            </a:r>
          </a:p>
          <a:p>
            <a:r>
              <a:rPr lang="es-CL" dirty="0" smtClean="0"/>
              <a:t>6. En determinados elementos puede corregirse la masa atómica si se conoce la de los elementos adyacentes.</a:t>
            </a:r>
          </a:p>
          <a:p>
            <a:endParaRPr lang="es-C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2.- Aportes de </a:t>
            </a:r>
            <a:r>
              <a:rPr lang="es-CL" dirty="0" err="1" smtClean="0">
                <a:solidFill>
                  <a:schemeClr val="tx1"/>
                </a:solidFill>
              </a:rPr>
              <a:t>Mendeleiv</a:t>
            </a:r>
            <a:endParaRPr lang="es-C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12968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dirty="0" smtClean="0"/>
              <a:t>    Años </a:t>
            </a:r>
            <a:r>
              <a:rPr lang="es-CL" dirty="0" smtClean="0"/>
              <a:t>de estudio permitieron deducir a otros científicos que el modelo planteado por </a:t>
            </a:r>
            <a:r>
              <a:rPr lang="es-CL" dirty="0" err="1" smtClean="0"/>
              <a:t>Mendeleiev</a:t>
            </a:r>
            <a:r>
              <a:rPr lang="es-CL" dirty="0" smtClean="0"/>
              <a:t> presentaba aciertos y errores. Entre ellos se pueden mencionar:</a:t>
            </a:r>
          </a:p>
          <a:p>
            <a:pPr>
              <a:buNone/>
            </a:pPr>
            <a:r>
              <a:rPr lang="es-CL" b="1" dirty="0" smtClean="0"/>
              <a:t>Aciertos:</a:t>
            </a:r>
          </a:p>
          <a:p>
            <a:pPr>
              <a:buNone/>
            </a:pPr>
            <a:r>
              <a:rPr lang="es-CL" dirty="0" smtClean="0"/>
              <a:t>   Concluyó </a:t>
            </a:r>
            <a:r>
              <a:rPr lang="es-CL" dirty="0" smtClean="0"/>
              <a:t>que faltaban elementos que obedecieran a la </a:t>
            </a:r>
            <a:r>
              <a:rPr lang="es-CL" dirty="0" smtClean="0"/>
              <a:t>secuencia propuesta, razón </a:t>
            </a:r>
            <a:r>
              <a:rPr lang="es-CL" dirty="0" smtClean="0"/>
              <a:t>por la cual dejó libres los espacios que les correspondían, aun cuando </a:t>
            </a:r>
            <a:r>
              <a:rPr lang="es-CL" dirty="0" smtClean="0"/>
              <a:t>no habían </a:t>
            </a:r>
            <a:r>
              <a:rPr lang="es-CL" dirty="0" smtClean="0"/>
              <a:t>sido descubiertos.</a:t>
            </a:r>
          </a:p>
          <a:p>
            <a:endParaRPr lang="es-C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2.- Aportes de </a:t>
            </a:r>
            <a:r>
              <a:rPr lang="es-CL" dirty="0" err="1" smtClean="0">
                <a:solidFill>
                  <a:schemeClr val="tx1"/>
                </a:solidFill>
              </a:rPr>
              <a:t>Mendeleiv</a:t>
            </a:r>
            <a:endParaRPr lang="es-C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Errores:</a:t>
            </a:r>
          </a:p>
          <a:p>
            <a:pPr>
              <a:buNone/>
            </a:pPr>
            <a:r>
              <a:rPr lang="es-CL" dirty="0" smtClean="0"/>
              <a:t>1. No designó un lugar fijo para el hidrógeno.</a:t>
            </a:r>
          </a:p>
          <a:p>
            <a:pPr>
              <a:buNone/>
            </a:pPr>
            <a:r>
              <a:rPr lang="es-CL" dirty="0" smtClean="0"/>
              <a:t>2. Considera una sola valencia para cada uno de los elementos clasificados y </a:t>
            </a:r>
            <a:r>
              <a:rPr lang="es-CL" dirty="0" smtClean="0"/>
              <a:t>hoy se </a:t>
            </a:r>
            <a:r>
              <a:rPr lang="es-CL" dirty="0" smtClean="0"/>
              <a:t>conocen más de una para algunos elementos.</a:t>
            </a:r>
          </a:p>
          <a:p>
            <a:pPr>
              <a:buNone/>
            </a:pPr>
            <a:r>
              <a:rPr lang="es-CL" dirty="0" smtClean="0"/>
              <a:t>3. Los elementos lantánidos son reconocidos en una sola ubicación, como si </a:t>
            </a:r>
            <a:r>
              <a:rPr lang="es-CL" dirty="0" smtClean="0"/>
              <a:t>se tratara </a:t>
            </a:r>
            <a:r>
              <a:rPr lang="es-CL" dirty="0" smtClean="0"/>
              <a:t>de un solo elemento.</a:t>
            </a:r>
          </a:p>
          <a:p>
            <a:pPr>
              <a:buNone/>
            </a:pPr>
            <a:r>
              <a:rPr lang="es-CL" dirty="0" smtClean="0"/>
              <a:t>4. El principal y más importante es que los elementos no siempre están en </a:t>
            </a:r>
            <a:r>
              <a:rPr lang="es-CL" dirty="0" smtClean="0"/>
              <a:t>orden creciente </a:t>
            </a:r>
            <a:r>
              <a:rPr lang="es-CL" dirty="0" smtClean="0"/>
              <a:t>de sus masas atómicas.</a:t>
            </a:r>
          </a:p>
          <a:p>
            <a:endParaRPr lang="es-C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2.- Aportes de </a:t>
            </a:r>
            <a:r>
              <a:rPr lang="es-CL" dirty="0" err="1" smtClean="0">
                <a:solidFill>
                  <a:schemeClr val="tx1"/>
                </a:solidFill>
              </a:rPr>
              <a:t>Mendeleiv</a:t>
            </a:r>
            <a:endParaRPr lang="es-C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3.-Clasificación de los elementos químicos en grupos y periodos.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363272" cy="4318992"/>
          </a:xfrm>
        </p:spPr>
        <p:txBody>
          <a:bodyPr/>
          <a:lstStyle/>
          <a:p>
            <a:r>
              <a:rPr lang="es-CL" dirty="0" smtClean="0"/>
              <a:t>GRUPOS.- Son las columnas o filas verticales de la tabla periódica. La tabla periódica consta de 18 grupos. Éstos se designan con el número progresivo, pero está muy difundido el designarlos como grupos A y grupos B </a:t>
            </a:r>
            <a:r>
              <a:rPr lang="es-CL" dirty="0" err="1" smtClean="0"/>
              <a:t>númerados</a:t>
            </a:r>
            <a:r>
              <a:rPr lang="es-CL" dirty="0" smtClean="0"/>
              <a:t> con números romanos. Las dos formas de designarlos se señalan en la tabla periódica mostrada al inicio del tema.</a:t>
            </a:r>
          </a:p>
          <a:p>
            <a:endParaRPr lang="es-CL" dirty="0" smtClean="0"/>
          </a:p>
          <a:p>
            <a:r>
              <a:rPr lang="es-CL" dirty="0" smtClean="0"/>
              <a:t>PERIODOS.- Son las filas horizontales de la tabla periódica. Actualmente se incluyen 7 periodos en la tabla periódica.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3.-Clasificación de los elementos químicos en grupos y periodos.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7129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> 4.- Elementos de transición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/>
          <a:lstStyle/>
          <a:p>
            <a:r>
              <a:rPr lang="es-CL" dirty="0" smtClean="0"/>
              <a:t>Son aquellos </a:t>
            </a:r>
            <a:r>
              <a:rPr lang="es-CL" dirty="0" smtClean="0">
                <a:hlinkClick r:id="rId2" tooltip="Elemento químico"/>
              </a:rPr>
              <a:t>elementos químicos</a:t>
            </a:r>
            <a:r>
              <a:rPr lang="es-CL" dirty="0" smtClean="0"/>
              <a:t> que están situados en la parte central del </a:t>
            </a:r>
            <a:r>
              <a:rPr lang="es-CL" dirty="0" smtClean="0">
                <a:hlinkClick r:id="rId3" tooltip="Sistema periódico"/>
              </a:rPr>
              <a:t>sistema periódico</a:t>
            </a:r>
            <a:r>
              <a:rPr lang="es-CL" dirty="0" smtClean="0"/>
              <a:t>, en el </a:t>
            </a:r>
            <a:r>
              <a:rPr lang="es-CL" dirty="0" smtClean="0">
                <a:hlinkClick r:id="rId4" tooltip="Elementos del bloque d"/>
              </a:rPr>
              <a:t>bloque d</a:t>
            </a:r>
            <a:r>
              <a:rPr lang="es-CL" dirty="0" smtClean="0"/>
              <a:t>, cuya principal característica es la inclusión en su configuración electrónica del </a:t>
            </a:r>
            <a:r>
              <a:rPr lang="es-CL" dirty="0" smtClean="0">
                <a:hlinkClick r:id="rId5" tooltip="Orbital atómico"/>
              </a:rPr>
              <a:t>orbital</a:t>
            </a:r>
            <a:r>
              <a:rPr lang="es-CL" dirty="0" smtClean="0"/>
              <a:t> </a:t>
            </a:r>
            <a:r>
              <a:rPr lang="es-CL" i="1" dirty="0" smtClean="0"/>
              <a:t>d</a:t>
            </a:r>
            <a:r>
              <a:rPr lang="es-CL" dirty="0" smtClean="0"/>
              <a:t>, parcialmente lleno de </a:t>
            </a:r>
            <a:r>
              <a:rPr lang="es-CL" dirty="0" smtClean="0">
                <a:hlinkClick r:id="rId6" tooltip="Electrón"/>
              </a:rPr>
              <a:t>electrones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r>
              <a:rPr lang="es-CL" dirty="0" smtClean="0"/>
              <a:t>Estos elementos conforman los grupos IB hasta el VIIIB. Todos ellos son metales, pero debido a que sus átomos son pequeños, son duros, quebradizos y tienen puntos de fusión altos. Estos metales son buenos conductores del calor y de la electricidad. A condiciones normales el Mercurio es líquido.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1.- Propiedades de los átomos.</a:t>
            </a:r>
            <a:br>
              <a:rPr lang="es-CL" dirty="0" smtClean="0"/>
            </a:br>
            <a:r>
              <a:rPr lang="es-CL" dirty="0" smtClean="0"/>
              <a:t>Masa del átomo.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r>
              <a:rPr lang="es-CL" dirty="0" smtClean="0"/>
              <a:t>La mayor parte de la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del átomo </a:t>
            </a:r>
            <a:r>
              <a:rPr lang="es-CL" dirty="0" smtClean="0"/>
              <a:t>viene de los nucleones, los protones y neutrones del núcleo. También contribuyen en una pequeña parte la masa de los electrones, y la energía de ligadura de los nucleones, en virtud de la </a:t>
            </a:r>
            <a:r>
              <a:rPr lang="es-CL" dirty="0" smtClean="0">
                <a:hlinkClick r:id="rId2" tooltip="Equivalencia entre masa y energía"/>
              </a:rPr>
              <a:t>equivalencia entre masa y energía</a:t>
            </a:r>
            <a:r>
              <a:rPr lang="es-CL" dirty="0" smtClean="0"/>
              <a:t>. La </a:t>
            </a:r>
            <a:r>
              <a:rPr lang="es-CL" dirty="0" smtClean="0">
                <a:hlinkClick r:id="rId3" tooltip="Unidad de masa"/>
              </a:rPr>
              <a:t>unidad de masa</a:t>
            </a:r>
            <a:r>
              <a:rPr lang="es-CL" dirty="0" smtClean="0"/>
              <a:t> que se utiliza habitualmente para expresarla es la </a:t>
            </a:r>
            <a:r>
              <a:rPr lang="es-CL" dirty="0" smtClean="0">
                <a:hlinkClick r:id="rId4" tooltip="Unidad de masa atómica"/>
              </a:rPr>
              <a:t>unidad de masa atómica</a:t>
            </a:r>
            <a:r>
              <a:rPr lang="es-CL" dirty="0" smtClean="0"/>
              <a:t> (u).</a:t>
            </a:r>
          </a:p>
          <a:p>
            <a:r>
              <a:rPr lang="es-CL" dirty="0" smtClean="0"/>
              <a:t>En </a:t>
            </a:r>
            <a:r>
              <a:rPr lang="es-CL" dirty="0" smtClean="0">
                <a:hlinkClick r:id="rId5" tooltip="Química"/>
              </a:rPr>
              <a:t>química</a:t>
            </a:r>
            <a:r>
              <a:rPr lang="es-CL" dirty="0" smtClean="0"/>
              <a:t> se utiliza también el </a:t>
            </a:r>
            <a:r>
              <a:rPr lang="es-CL" dirty="0" smtClean="0">
                <a:hlinkClick r:id="rId6" tooltip="Mol"/>
              </a:rPr>
              <a:t>mol</a:t>
            </a:r>
            <a:r>
              <a:rPr lang="es-CL" dirty="0" smtClean="0"/>
              <a:t> como unidad de masa. Un mol de átomos de cualquier elemento equivale siempre al mismo número de estos (</a:t>
            </a:r>
            <a:r>
              <a:rPr lang="es-CL" dirty="0" smtClean="0">
                <a:hlinkClick r:id="rId7" tooltip="Número de Avogadro"/>
              </a:rPr>
              <a:t>6,022 · 10</a:t>
            </a:r>
            <a:r>
              <a:rPr lang="es-CL" baseline="30000" dirty="0" smtClean="0">
                <a:hlinkClick r:id="rId7" tooltip="Número de Avogadro"/>
              </a:rPr>
              <a:t>23</a:t>
            </a:r>
            <a:r>
              <a:rPr lang="es-CL" baseline="30000" dirty="0" smtClean="0"/>
              <a:t> )</a:t>
            </a:r>
            <a:endParaRPr lang="es-C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Se encuentran en una serie de dos filas debajo del todo de la tabla </a:t>
            </a:r>
            <a:r>
              <a:rPr lang="es-CL" dirty="0" err="1" smtClean="0"/>
              <a:t>periçodica</a:t>
            </a:r>
            <a:r>
              <a:rPr lang="es-CL" dirty="0" smtClean="0"/>
              <a:t>. Si buscas en cualquier tabla los encontrarás. Pertenecen al grupo de los </a:t>
            </a:r>
            <a:r>
              <a:rPr lang="es-CL" dirty="0" err="1" smtClean="0"/>
              <a:t>actçinidos</a:t>
            </a:r>
            <a:r>
              <a:rPr lang="es-CL" dirty="0" smtClean="0"/>
              <a:t> y lantánidos ya que esos elementos encabezan sus filas. Pertenecen a una estructura electrónica f</a:t>
            </a:r>
            <a:endParaRPr lang="es-CL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> 4.- Elementos de transición interna.</a:t>
            </a:r>
            <a:endParaRPr lang="es-C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683568" y="908720"/>
            <a:ext cx="800323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5.- Orden de los elementos químicos según el número atómico.</a:t>
            </a:r>
            <a:br>
              <a:rPr lang="es-CL" dirty="0" smtClean="0">
                <a:solidFill>
                  <a:schemeClr val="tx1"/>
                </a:solidFill>
              </a:rPr>
            </a:b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384376" cy="37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32"/>
            <a:ext cx="454414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abla periódica1"/>
          <p:cNvPicPr>
            <a:picLocks noChangeAspect="1" noChangeArrowheads="1"/>
          </p:cNvPicPr>
          <p:nvPr/>
        </p:nvPicPr>
        <p:blipFill>
          <a:blip r:embed="rId2" cstate="print"/>
          <a:srcRect l="7249" r="3334" b="13078"/>
          <a:stretch>
            <a:fillRect/>
          </a:stretch>
        </p:blipFill>
        <p:spPr bwMode="auto">
          <a:xfrm>
            <a:off x="467544" y="1988840"/>
            <a:ext cx="8208912" cy="460057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5.- Orden de los elementos químicos según el configuración electrónica.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6"/>
          <p:cNvGraphicFramePr>
            <a:graphicFrameLocks/>
          </p:cNvGraphicFramePr>
          <p:nvPr/>
        </p:nvGraphicFramePr>
        <p:xfrm>
          <a:off x="971600" y="1124744"/>
          <a:ext cx="7272808" cy="2232249"/>
        </p:xfrm>
        <a:graphic>
          <a:graphicData uri="http://schemas.openxmlformats.org/drawingml/2006/table">
            <a:tbl>
              <a:tblPr/>
              <a:tblGrid>
                <a:gridCol w="1817780"/>
                <a:gridCol w="1397513"/>
                <a:gridCol w="2450712"/>
                <a:gridCol w="1606803"/>
              </a:tblGrid>
              <a:tr h="749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Partícula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Símbolo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Masa (g)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Carga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000"/>
                    </a:solidFill>
                  </a:tcPr>
                </a:tc>
              </a:tr>
              <a:tr h="741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s-E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1,672622 * 10 </a:t>
                      </a:r>
                      <a:r>
                        <a:rPr kumimoji="0" lang="es-E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1,674927 * 10 </a:t>
                      </a:r>
                      <a:r>
                        <a:rPr kumimoji="0" lang="es-E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9"/>
          <p:cNvGraphicFramePr>
            <a:graphicFrameLocks/>
          </p:cNvGraphicFramePr>
          <p:nvPr/>
        </p:nvGraphicFramePr>
        <p:xfrm>
          <a:off x="971600" y="3789039"/>
          <a:ext cx="7344816" cy="2736304"/>
        </p:xfrm>
        <a:graphic>
          <a:graphicData uri="http://schemas.openxmlformats.org/drawingml/2006/table">
            <a:tbl>
              <a:tblPr/>
              <a:tblGrid>
                <a:gridCol w="1836204"/>
                <a:gridCol w="1411966"/>
                <a:gridCol w="2474180"/>
                <a:gridCol w="1622466"/>
              </a:tblGrid>
              <a:tr h="921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Partícula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Símbolo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Masa (g)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Carga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000"/>
                    </a:solidFill>
                  </a:tcPr>
                </a:tc>
              </a:tr>
              <a:tr h="907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s-E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9,109382 * 10 </a:t>
                      </a:r>
                      <a:r>
                        <a:rPr kumimoji="0" lang="es-E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75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1.- Propiedades de los átomos.</a:t>
            </a:r>
            <a:br>
              <a:rPr lang="es-CL" dirty="0" smtClean="0"/>
            </a:br>
            <a:r>
              <a:rPr lang="es-CL" dirty="0" smtClean="0"/>
              <a:t>Tamaño.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Los átomos no están delimitados por una frontera clara, por lo que su tamaño se equipara con el de su nube electrónica.</a:t>
            </a:r>
          </a:p>
          <a:p>
            <a:r>
              <a:rPr lang="es-CL" dirty="0" smtClean="0"/>
              <a:t>En la práctica, se define el </a:t>
            </a:r>
            <a:r>
              <a:rPr lang="es-CL" i="1" dirty="0" smtClean="0"/>
              <a:t>radio atómico</a:t>
            </a:r>
            <a:r>
              <a:rPr lang="es-CL" dirty="0" smtClean="0"/>
              <a:t> estimándolo en función de algún fenómeno físico, como la cantidad y densidad de átomos en un volumen dado, o la distancia entre dos núcleos en una </a:t>
            </a:r>
            <a:r>
              <a:rPr lang="es-CL" dirty="0" smtClean="0">
                <a:hlinkClick r:id="rId2" tooltip="Molécula"/>
              </a:rPr>
              <a:t>molécula</a:t>
            </a:r>
            <a:r>
              <a:rPr lang="es-CL" dirty="0" smtClean="0"/>
              <a:t>.</a:t>
            </a:r>
            <a:endParaRPr lang="es-CL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475656" y="4581128"/>
            <a:ext cx="6660232" cy="1465461"/>
            <a:chOff x="2699" y="1933"/>
            <a:chExt cx="1716" cy="666"/>
          </a:xfrm>
        </p:grpSpPr>
        <p:pic>
          <p:nvPicPr>
            <p:cNvPr id="5" name="Picture 3" descr="Tabla%20periódica%20(esquema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" y="1933"/>
              <a:ext cx="1716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10800000">
              <a:off x="2987" y="2293"/>
              <a:ext cx="1224" cy="72"/>
            </a:xfrm>
            <a:prstGeom prst="rightArrow">
              <a:avLst>
                <a:gd name="adj1" fmla="val 50000"/>
                <a:gd name="adj2" fmla="val 4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rot="5400000">
              <a:off x="2591" y="2257"/>
              <a:ext cx="432" cy="72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6CC-C08D-404E-A17E-2AA0A547A96F}" type="slidenum">
              <a:rPr lang="es-ES_tradnl"/>
              <a:pPr/>
              <a:t>6</a:t>
            </a:fld>
            <a:endParaRPr lang="es-ES_tradnl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968625"/>
            <a:ext cx="5832475" cy="3889375"/>
            <a:chOff x="2112" y="1776"/>
            <a:chExt cx="3312" cy="2227"/>
          </a:xfrm>
        </p:grpSpPr>
        <p:pic>
          <p:nvPicPr>
            <p:cNvPr id="53251" name="Picture 3" descr="05 084 a)RadiosAtómicos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776"/>
              <a:ext cx="3312" cy="2227"/>
            </a:xfrm>
            <a:prstGeom prst="rect">
              <a:avLst/>
            </a:prstGeom>
            <a:noFill/>
          </p:spPr>
        </p:pic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3456" y="1776"/>
              <a:ext cx="81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555776" y="188640"/>
            <a:ext cx="410445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 dirty="0">
                <a:latin typeface="SMMedium" pitchFamily="2" charset="0"/>
              </a:rPr>
              <a:t>EL TAMAÑO ATÓMICO.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0825" y="765175"/>
            <a:ext cx="8602663" cy="1296988"/>
            <a:chOff x="240" y="720"/>
            <a:chExt cx="5328" cy="720"/>
          </a:xfrm>
        </p:grpSpPr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240" y="720"/>
              <a:ext cx="5328" cy="720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3261" name="Text Box 13"/>
            <p:cNvSpPr txBox="1">
              <a:spLocks noChangeArrowheads="1"/>
            </p:cNvSpPr>
            <p:nvPr/>
          </p:nvSpPr>
          <p:spPr bwMode="auto">
            <a:xfrm>
              <a:off x="240" y="720"/>
              <a:ext cx="5328" cy="661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/>
                <a:t>Los átomos e iones no tienen un tamaño definido, pues sus orbitales no ocupan una región del espacio con límites determinados. Sin embargo, se acepta un tamaño de orbitales que incluya el 90% de la probabilidad de encontrar al electrón en su interior, y una forma esférica para todo el átomo.</a:t>
              </a:r>
            </a:p>
          </p:txBody>
        </p:sp>
      </p:grp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250825" y="2133600"/>
            <a:ext cx="8435975" cy="64135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dirty="0">
                <a:solidFill>
                  <a:srgbClr val="FFFF00"/>
                </a:solidFill>
              </a:rPr>
              <a:t>A continuación se muestra con el tamaño relativo de los átomos de los elementos representativos. Los radios están expresados en </a:t>
            </a:r>
            <a:r>
              <a:rPr lang="es-ES_tradnl" dirty="0" err="1">
                <a:solidFill>
                  <a:srgbClr val="FFFF00"/>
                </a:solidFill>
              </a:rPr>
              <a:t>nm</a:t>
            </a:r>
            <a:r>
              <a:rPr lang="es-ES_tradnl" dirty="0">
                <a:solidFill>
                  <a:srgbClr val="FFFF00"/>
                </a:solidFill>
              </a:rPr>
              <a:t> (1 </a:t>
            </a:r>
            <a:r>
              <a:rPr lang="es-ES_tradnl" dirty="0" err="1">
                <a:solidFill>
                  <a:srgbClr val="FFFF00"/>
                </a:solidFill>
              </a:rPr>
              <a:t>nm</a:t>
            </a:r>
            <a:r>
              <a:rPr lang="es-ES_tradnl" dirty="0">
                <a:solidFill>
                  <a:srgbClr val="FFFF00"/>
                </a:solidFill>
              </a:rPr>
              <a:t> = 10</a:t>
            </a:r>
            <a:r>
              <a:rPr lang="es-ES_tradnl" baseline="30000" dirty="0">
                <a:solidFill>
                  <a:srgbClr val="FFFF00"/>
                </a:solidFill>
              </a:rPr>
              <a:t>-9</a:t>
            </a:r>
            <a:r>
              <a:rPr lang="es-ES_tradnl" dirty="0">
                <a:solidFill>
                  <a:srgbClr val="FFFF00"/>
                </a:solidFill>
              </a:rPr>
              <a:t> m)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6372225" y="3068638"/>
            <a:ext cx="2438400" cy="22891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dirty="0">
                <a:solidFill>
                  <a:srgbClr val="292929"/>
                </a:solidFill>
              </a:rPr>
              <a:t>Los radios de los átomos varían en función de que se encuentren en estado gaseoso o unidos mediante enlaces iónico, covalente o metálico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 animBg="1" autoUpdateAnimBg="0"/>
      <p:bldP spid="5326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1.- Propiedades de los átomos.</a:t>
            </a:r>
            <a:br>
              <a:rPr lang="es-CL" dirty="0" smtClean="0"/>
            </a:br>
            <a:r>
              <a:rPr lang="es-CL" dirty="0" smtClean="0"/>
              <a:t>Nivel de energía.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409828"/>
          </a:xfrm>
        </p:spPr>
        <p:txBody>
          <a:bodyPr/>
          <a:lstStyle/>
          <a:p>
            <a:r>
              <a:rPr lang="es-CL" dirty="0" smtClean="0"/>
              <a:t>Un electrón ligado en el átomo posee una </a:t>
            </a:r>
            <a:r>
              <a:rPr lang="es-CL" dirty="0" smtClean="0">
                <a:hlinkClick r:id="rId2" tooltip="Energía potencial"/>
              </a:rPr>
              <a:t>energía potencial</a:t>
            </a:r>
            <a:r>
              <a:rPr lang="es-CL" dirty="0" smtClean="0"/>
              <a:t> inversamente proporcional a su distancia al núcleo y de signo negativo, lo que quiere decir que esta aumenta con la distancia.</a:t>
            </a:r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5536" y="1772816"/>
            <a:ext cx="8280400" cy="2378075"/>
            <a:chOff x="249" y="1570"/>
            <a:chExt cx="5216" cy="1498"/>
          </a:xfrm>
        </p:grpSpPr>
        <p:sp>
          <p:nvSpPr>
            <p:cNvPr id="56329" name="AutoShape 9"/>
            <p:cNvSpPr>
              <a:spLocks noChangeArrowheads="1"/>
            </p:cNvSpPr>
            <p:nvPr/>
          </p:nvSpPr>
          <p:spPr bwMode="auto">
            <a:xfrm>
              <a:off x="295" y="1570"/>
              <a:ext cx="5146" cy="880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s-ES" sz="1600"/>
            </a:p>
          </p:txBody>
        </p:sp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249" y="1570"/>
              <a:ext cx="5216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dirty="0"/>
                <a:t>La </a:t>
              </a:r>
              <a:r>
                <a:rPr lang="es-ES_tradnl" b="1" dirty="0"/>
                <a:t>primera energía de ionización (EI)</a:t>
              </a:r>
              <a:r>
                <a:rPr lang="es-ES_tradnl" dirty="0"/>
                <a:t>  es la </a:t>
              </a:r>
              <a:r>
                <a:rPr lang="es-ES_tradnl" sz="2000" dirty="0">
                  <a:solidFill>
                    <a:srgbClr val="FFFF00"/>
                  </a:solidFill>
                </a:rPr>
                <a:t>energía necesaria para arrancar el electrón más externo de un átomo en estado gaseoso en su estado fundamental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s-ES_tradnl" dirty="0"/>
                <a:t> Ca (g) + EI                 Ca</a:t>
              </a:r>
              <a:r>
                <a:rPr lang="es-ES_tradnl" baseline="30000" dirty="0"/>
                <a:t>+</a:t>
              </a:r>
              <a:r>
                <a:rPr lang="es-ES_tradnl" dirty="0"/>
                <a:t> (g) + e</a:t>
              </a:r>
              <a:r>
                <a:rPr lang="es-ES_tradnl" baseline="30000" dirty="0"/>
                <a:t>-</a:t>
              </a:r>
              <a:endParaRPr lang="es-ES_tradnl" dirty="0"/>
            </a:p>
          </p:txBody>
        </p:sp>
        <p:sp>
          <p:nvSpPr>
            <p:cNvPr id="56332" name="Line 12"/>
            <p:cNvSpPr>
              <a:spLocks noChangeShapeType="1"/>
            </p:cNvSpPr>
            <p:nvPr/>
          </p:nvSpPr>
          <p:spPr bwMode="auto">
            <a:xfrm>
              <a:off x="2699" y="3067"/>
              <a:ext cx="38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11560" y="2714620"/>
            <a:ext cx="7777163" cy="1839678"/>
            <a:chOff x="759" y="1505"/>
            <a:chExt cx="4176" cy="1063"/>
          </a:xfrm>
        </p:grpSpPr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759" y="1961"/>
              <a:ext cx="4176" cy="60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dirty="0"/>
                <a:t>La </a:t>
              </a:r>
              <a:r>
                <a:rPr lang="es-ES_tradnl" b="1" dirty="0"/>
                <a:t>segunda energía de ionización</a:t>
              </a:r>
              <a:r>
                <a:rPr lang="es-ES_tradnl" dirty="0"/>
                <a:t> es la energía necesaria para arrancar el siguiente electrón del ión </a:t>
              </a:r>
              <a:r>
                <a:rPr lang="es-ES_tradnl" dirty="0" err="1"/>
                <a:t>monopositivo</a:t>
              </a:r>
              <a:r>
                <a:rPr lang="es-ES_tradnl" dirty="0"/>
                <a:t> formado: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s-ES_tradnl" dirty="0"/>
                <a:t> Ca</a:t>
              </a:r>
              <a:r>
                <a:rPr lang="es-ES_tradnl" baseline="30000" dirty="0"/>
                <a:t>+</a:t>
              </a:r>
              <a:r>
                <a:rPr lang="es-ES_tradnl" dirty="0"/>
                <a:t> (g) + 2ªEI                 Ca</a:t>
              </a:r>
              <a:r>
                <a:rPr lang="es-ES_tradnl" baseline="30000" dirty="0"/>
                <a:t>2+</a:t>
              </a:r>
              <a:r>
                <a:rPr lang="es-ES_tradnl" dirty="0"/>
                <a:t> (g) + e</a:t>
              </a:r>
              <a:r>
                <a:rPr lang="es-ES_tradnl" baseline="30000" dirty="0"/>
                <a:t>-</a:t>
              </a:r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>
              <a:off x="2692" y="1505"/>
              <a:ext cx="32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23528" y="4797152"/>
            <a:ext cx="8497887" cy="1465263"/>
          </a:xfrm>
          <a:prstGeom prst="rect">
            <a:avLst/>
          </a:prstGeom>
          <a:solidFill>
            <a:srgbClr val="FFBE5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rgbClr val="669900"/>
              </a:buClr>
              <a:buFont typeface="Symbol" pitchFamily="18" charset="2"/>
              <a:buNone/>
            </a:pPr>
            <a:r>
              <a:rPr lang="es-ES_tradnl" dirty="0"/>
              <a:t>La energía de ionización  </a:t>
            </a:r>
            <a:r>
              <a:rPr lang="es-ES_tradnl" b="1" dirty="0"/>
              <a:t>disminuye al descender en un grupo</a:t>
            </a:r>
            <a:r>
              <a:rPr lang="es-ES_tradnl" dirty="0"/>
              <a:t> ya que la carga nuclear aumenta y también aumenta el número de capas electrónicas, por lo que el electrón a separar que está en el nivel energético más externo, sufre menos la atracción de la carga nuclear (por estar </a:t>
            </a:r>
            <a:r>
              <a:rPr lang="es-ES_tradnl" b="1" dirty="0"/>
              <a:t>más apantallado</a:t>
            </a:r>
            <a:r>
              <a:rPr lang="es-ES_tradnl" dirty="0"/>
              <a:t>) y necesita menos energía para ser separado del átomo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1.- Propiedades de los átomos.</a:t>
            </a:r>
            <a:br>
              <a:rPr kumimoji="0" lang="es-C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Energía de Ionización.</a:t>
            </a:r>
            <a:endParaRPr kumimoji="0" lang="es-CL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1520" y="260648"/>
            <a:ext cx="8712968" cy="6336704"/>
            <a:chOff x="-240" y="480"/>
            <a:chExt cx="6240" cy="3348"/>
          </a:xfrm>
        </p:grpSpPr>
        <p:pic>
          <p:nvPicPr>
            <p:cNvPr id="4" name="Picture 9" descr="05 086 b)LaEIEnElS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0" y="492"/>
              <a:ext cx="6240" cy="3336"/>
            </a:xfrm>
            <a:prstGeom prst="rect">
              <a:avLst/>
            </a:prstGeom>
            <a:noFill/>
          </p:spPr>
        </p:pic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44" y="480"/>
              <a:ext cx="53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6" name="1 Título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1.- Propiedades de los átomos.</a:t>
            </a:r>
            <a:br>
              <a:rPr kumimoji="0" lang="es-C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Energía de Ionización.</a:t>
            </a:r>
            <a:endParaRPr kumimoji="0" lang="es-CL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157</TotalTime>
  <Words>1345</Words>
  <Application>Microsoft Office PowerPoint</Application>
  <PresentationFormat>Presentación en pantalla (4:3)</PresentationFormat>
  <Paragraphs>92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Equidad</vt:lpstr>
      <vt:lpstr>La tabla periódica.</vt:lpstr>
      <vt:lpstr>1.- Propiedades de los átomos. Masa del átomo.</vt:lpstr>
      <vt:lpstr>Diapositiva 3</vt:lpstr>
      <vt:lpstr>1.- Propiedades de los átomos. Tamaño.</vt:lpstr>
      <vt:lpstr>Diapositiva 5</vt:lpstr>
      <vt:lpstr>Diapositiva 6</vt:lpstr>
      <vt:lpstr>1.- Propiedades de los átomos. Nivel de energía.</vt:lpstr>
      <vt:lpstr>Diapositiva 8</vt:lpstr>
      <vt:lpstr>Diapositiva 9</vt:lpstr>
      <vt:lpstr>Diapositiva 10</vt:lpstr>
      <vt:lpstr>Diapositiva 11</vt:lpstr>
      <vt:lpstr>2.- Aportes de Mendeleiv</vt:lpstr>
      <vt:lpstr>2.- Aportes de Mendeleiv</vt:lpstr>
      <vt:lpstr>2.- Aportes de Mendeleiv</vt:lpstr>
      <vt:lpstr>2.- Aportes de Mendeleiv</vt:lpstr>
      <vt:lpstr>3.-Clasificación de los elementos químicos en grupos y periodos.</vt:lpstr>
      <vt:lpstr>3.-Clasificación de los elementos químicos en grupos y periodos.</vt:lpstr>
      <vt:lpstr>Diapositiva 18</vt:lpstr>
      <vt:lpstr>    4.- Elementos de transición</vt:lpstr>
      <vt:lpstr>    4.- Elementos de transición interna.</vt:lpstr>
      <vt:lpstr>Diapositiva 21</vt:lpstr>
      <vt:lpstr>Diapositiva 22</vt:lpstr>
      <vt:lpstr>5.- Orden de los elementos químicos según el número atómico. </vt:lpstr>
      <vt:lpstr>Diapositiva 24</vt:lpstr>
      <vt:lpstr>5.- Orden de los elementos químicos según el configuración electrónica.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tabla periódica.</dc:title>
  <dc:creator>Chikabum</dc:creator>
  <cp:lastModifiedBy>.</cp:lastModifiedBy>
  <cp:revision>17</cp:revision>
  <dcterms:created xsi:type="dcterms:W3CDTF">2012-05-13T22:32:15Z</dcterms:created>
  <dcterms:modified xsi:type="dcterms:W3CDTF">2012-05-16T03:47:57Z</dcterms:modified>
</cp:coreProperties>
</file>