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6" r:id="rId11"/>
    <p:sldId id="268" r:id="rId12"/>
    <p:sldId id="264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B1E04-9BAE-471F-AA4B-8C198B96BA23}" type="datetimeFigureOut">
              <a:rPr lang="es-CL" smtClean="0"/>
              <a:pPr/>
              <a:t>04-06-2012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0CE2C-C896-47E1-AF0A-68D509444CD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439573-2FE0-4D9C-9DAF-9D0493E780A6}" type="datetimeFigureOut">
              <a:rPr lang="es-CL" smtClean="0"/>
              <a:pPr/>
              <a:t>04-06-2012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77E9E5-7DDF-4CFF-994A-D0018186885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39573-2FE0-4D9C-9DAF-9D0493E780A6}" type="datetimeFigureOut">
              <a:rPr lang="es-CL" smtClean="0"/>
              <a:pPr/>
              <a:t>04-06-2012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77E9E5-7DDF-4CFF-994A-D0018186885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39573-2FE0-4D9C-9DAF-9D0493E780A6}" type="datetimeFigureOut">
              <a:rPr lang="es-CL" smtClean="0"/>
              <a:pPr/>
              <a:t>04-06-2012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77E9E5-7DDF-4CFF-994A-D0018186885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4CAFC1-39FF-4A43-ADC4-455D1C6513A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39573-2FE0-4D9C-9DAF-9D0493E780A6}" type="datetimeFigureOut">
              <a:rPr lang="es-CL" smtClean="0"/>
              <a:pPr/>
              <a:t>04-06-2012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77E9E5-7DDF-4CFF-994A-D00181868859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39573-2FE0-4D9C-9DAF-9D0493E780A6}" type="datetimeFigureOut">
              <a:rPr lang="es-CL" smtClean="0"/>
              <a:pPr/>
              <a:t>04-06-2012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77E9E5-7DDF-4CFF-994A-D00181868859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39573-2FE0-4D9C-9DAF-9D0493E780A6}" type="datetimeFigureOut">
              <a:rPr lang="es-CL" smtClean="0"/>
              <a:pPr/>
              <a:t>04-06-2012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77E9E5-7DDF-4CFF-994A-D00181868859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39573-2FE0-4D9C-9DAF-9D0493E780A6}" type="datetimeFigureOut">
              <a:rPr lang="es-CL" smtClean="0"/>
              <a:pPr/>
              <a:t>04-06-2012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77E9E5-7DDF-4CFF-994A-D0018186885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39573-2FE0-4D9C-9DAF-9D0493E780A6}" type="datetimeFigureOut">
              <a:rPr lang="es-CL" smtClean="0"/>
              <a:pPr/>
              <a:t>04-06-2012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77E9E5-7DDF-4CFF-994A-D00181868859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39573-2FE0-4D9C-9DAF-9D0493E780A6}" type="datetimeFigureOut">
              <a:rPr lang="es-CL" smtClean="0"/>
              <a:pPr/>
              <a:t>04-06-2012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77E9E5-7DDF-4CFF-994A-D0018186885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439573-2FE0-4D9C-9DAF-9D0493E780A6}" type="datetimeFigureOut">
              <a:rPr lang="es-CL" smtClean="0"/>
              <a:pPr/>
              <a:t>04-06-2012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77E9E5-7DDF-4CFF-994A-D0018186885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439573-2FE0-4D9C-9DAF-9D0493E780A6}" type="datetimeFigureOut">
              <a:rPr lang="es-CL" smtClean="0"/>
              <a:pPr/>
              <a:t>04-06-2012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77E9E5-7DDF-4CFF-994A-D00181868859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439573-2FE0-4D9C-9DAF-9D0493E780A6}" type="datetimeFigureOut">
              <a:rPr lang="es-CL" smtClean="0"/>
              <a:pPr/>
              <a:t>04-06-2012</a:t>
            </a:fld>
            <a:endParaRPr lang="es-C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E77E9E5-7DDF-4CFF-994A-D0018186885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lpi.tel.uva.es/~nacho/docencia/ing_ond_1/trabajos_03_04/infra_y_ultra/aplicaciones_ultrasonido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829761"/>
          </a:xfrm>
        </p:spPr>
        <p:txBody>
          <a:bodyPr/>
          <a:lstStyle/>
          <a:p>
            <a:r>
              <a:rPr lang="es-CL" dirty="0" smtClean="0"/>
              <a:t>FISICA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7772400" cy="3168352"/>
          </a:xfrm>
        </p:spPr>
        <p:txBody>
          <a:bodyPr>
            <a:normAutofit/>
          </a:bodyPr>
          <a:lstStyle/>
          <a:p>
            <a:r>
              <a:rPr lang="es-CL" dirty="0" smtClean="0"/>
              <a:t>1 MEDIO</a:t>
            </a:r>
          </a:p>
          <a:p>
            <a:endParaRPr lang="es-CL" dirty="0" smtClean="0"/>
          </a:p>
          <a:p>
            <a:r>
              <a:rPr lang="es-CL" b="1" dirty="0" smtClean="0"/>
              <a:t>UNIDAD 1: MATERIA Y SUS TRANSFORMACIONES: EL SONIDO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75856" cy="259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0"/>
            <a:ext cx="3419872" cy="256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0"/>
            <a:ext cx="141277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708920"/>
            <a:ext cx="2487538" cy="243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475656" y="6309320"/>
            <a:ext cx="387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Profesora Mónica González Vera 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95536" y="620713"/>
            <a:ext cx="820871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es-ES" sz="3200" dirty="0"/>
              <a:t>Sonidos Sónicos: Todos aquellos sonidos que somos capaces de escuchar, se denominan sonidos sónicos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s-ES" sz="3200" dirty="0"/>
              <a:t>Estos sonidos tienen una frecuencia comprendida en el rango de 20htz a 20000htz (veinte a veinte mil </a:t>
            </a:r>
            <a:r>
              <a:rPr lang="es-ES" sz="3200" dirty="0" err="1"/>
              <a:t>hertz</a:t>
            </a:r>
            <a:r>
              <a:rPr lang="es-ES" sz="3200" dirty="0"/>
              <a:t>).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s-ES" sz="3200" dirty="0"/>
              <a:t>En otras palabras, son los sonidos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audibles</a:t>
            </a:r>
            <a:r>
              <a:rPr lang="es-ES" sz="3200" dirty="0"/>
              <a:t> al ser humano.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Tipos de sonido: INFRASONIDOS</a:t>
            </a:r>
            <a:endParaRPr lang="es-CL" dirty="0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95536" y="126876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VE" sz="3200" dirty="0" smtClean="0"/>
              <a:t>infrasonidos</a:t>
            </a:r>
            <a:r>
              <a:rPr lang="es-VE" sz="3200" dirty="0"/>
              <a:t>, los cuales podemos definirlos como las vibraciones de presión cuya frecuencia es inferior a la que el oído humano puede percibir; es decir entre 0 y 20 </a:t>
            </a:r>
            <a:r>
              <a:rPr lang="es-VE" sz="3200" dirty="0" err="1"/>
              <a:t>Hz.</a:t>
            </a:r>
            <a:r>
              <a:rPr lang="es-VE" sz="3200" dirty="0"/>
              <a:t> Pero, debido a que la mayoría de los aparatos </a:t>
            </a:r>
            <a:r>
              <a:rPr lang="es-VE" sz="3200" dirty="0" err="1"/>
              <a:t>electroacústicos</a:t>
            </a:r>
            <a:r>
              <a:rPr lang="es-VE" sz="3200" dirty="0"/>
              <a:t> utilizan una frecuencia entre 20 y 30 Hz, consideraremos también como infrasonidos a toda vibración con una frecuencia por debajo de los 30 </a:t>
            </a:r>
            <a:r>
              <a:rPr lang="es-VE" sz="3200" dirty="0" err="1"/>
              <a:t>Hz.</a:t>
            </a:r>
            <a:r>
              <a:rPr lang="es-VE" sz="3200" dirty="0"/>
              <a:t>   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Fuentes artificiales generadoras de infrasonidos pueden ser motores, </a:t>
            </a:r>
          </a:p>
          <a:p>
            <a:r>
              <a:rPr lang="es-ES_tradnl" dirty="0" smtClean="0"/>
              <a:t>sistemas de ventilación o sistemas de calefacción </a:t>
            </a:r>
          </a:p>
          <a:p>
            <a:r>
              <a:rPr lang="es-ES_tradnl" dirty="0" smtClean="0"/>
              <a:t>fuentes naturales, </a:t>
            </a:r>
          </a:p>
          <a:p>
            <a:r>
              <a:rPr lang="es-ES_tradnl" dirty="0" smtClean="0"/>
              <a:t>las tormentas, terremotos, </a:t>
            </a:r>
          </a:p>
          <a:p>
            <a:r>
              <a:rPr lang="es-ES_tradnl" dirty="0" smtClean="0"/>
              <a:t>fuertes vientos, </a:t>
            </a:r>
          </a:p>
          <a:p>
            <a:r>
              <a:rPr lang="es-ES_tradnl" dirty="0" smtClean="0"/>
              <a:t>volcanes y, </a:t>
            </a:r>
          </a:p>
          <a:p>
            <a:r>
              <a:rPr lang="es-ES_tradnl" dirty="0" smtClean="0"/>
              <a:t>en general, todo fenómeno que suponga movimiento de una gran masa.</a:t>
            </a: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Ejemplos de infrasonido.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Tipos de sonido</a:t>
            </a:r>
            <a:r>
              <a:rPr lang="es-CL" smtClean="0"/>
              <a:t>: </a:t>
            </a:r>
            <a:r>
              <a:rPr lang="es-CL" smtClean="0"/>
              <a:t>ULTRASONIDOS</a:t>
            </a:r>
            <a:endParaRPr lang="es-CL" dirty="0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VE" sz="2800" dirty="0"/>
              <a:t>Los ultrasonidos son aquellas ondas sonoras cuya frecuencia es superior al margen de audición humano, es decir, 20 </a:t>
            </a:r>
            <a:r>
              <a:rPr lang="es-VE" sz="2800" dirty="0" err="1"/>
              <a:t>Khz</a:t>
            </a:r>
            <a:r>
              <a:rPr lang="es-VE" sz="2800" dirty="0"/>
              <a:t> (20000 </a:t>
            </a:r>
            <a:r>
              <a:rPr lang="es-VE" sz="2800" dirty="0" err="1"/>
              <a:t>hz</a:t>
            </a:r>
            <a:r>
              <a:rPr lang="es-VE" sz="2800" dirty="0"/>
              <a:t>). aproximadamente. Las frecuencias utilizadas en la práctica pueden llegar, incluso, a los </a:t>
            </a:r>
            <a:r>
              <a:rPr lang="es-VE" sz="2800" dirty="0" err="1"/>
              <a:t>gigahertzios</a:t>
            </a:r>
            <a:r>
              <a:rPr lang="es-VE" sz="2800" dirty="0"/>
              <a:t>. En cuanto a las longitudes de onda, éstas son del orden de centímetros para frecuencias bajas y del orden de micras para altas frecuencias.     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Ejemplos de ultrasonidos:</a:t>
            </a:r>
            <a:endParaRPr lang="es-CL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11967"/>
          </a:xfrm>
        </p:spPr>
        <p:txBody>
          <a:bodyPr/>
          <a:lstStyle/>
          <a:p>
            <a:r>
              <a:rPr lang="es-ES_tradnl" dirty="0" smtClean="0"/>
              <a:t>Los ultrasonidos tienen multitud de </a:t>
            </a:r>
            <a:r>
              <a:rPr lang="es-ES_tradnl" dirty="0" smtClean="0">
                <a:hlinkClick r:id="rId2"/>
              </a:rPr>
              <a:t>aplicaciones</a:t>
            </a:r>
            <a:r>
              <a:rPr lang="es-ES_tradnl" dirty="0" smtClean="0"/>
              <a:t>: en medicina (terapia, ecografía, etc.), en oceanografía (medición de profundidades, detección de icebergs, funcionamiento del </a:t>
            </a:r>
            <a:r>
              <a:rPr lang="es-ES_tradnl" dirty="0" err="1" smtClean="0"/>
              <a:t>sónar</a:t>
            </a:r>
            <a:r>
              <a:rPr lang="es-ES_tradnl" dirty="0" smtClean="0"/>
              <a:t>, etc.) en la industria y en teledirección, entre otras.</a:t>
            </a:r>
            <a:endParaRPr lang="es-CL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3223291" cy="241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05064"/>
            <a:ext cx="3459517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CL" dirty="0" smtClean="0"/>
              <a:t>¿Qué animales se comunican con infrasonidos? A menor frecuencia, menor direccionalidad y mayor longitud de onda. Las grandes longitudes de onda la emiten lógicamente elementos grandes, como los movimientos que puede generar una ballena en su comunicación. Debido a las inmensas longitudes de onda, son capaces de comunicarse a kilómetros de distancia. Por el contrario, ratones, </a:t>
            </a:r>
            <a:r>
              <a:rPr lang="es-CL" dirty="0" err="1" smtClean="0"/>
              <a:t>murcielagos</a:t>
            </a:r>
            <a:r>
              <a:rPr lang="es-CL" dirty="0" smtClean="0"/>
              <a:t> y algunas ranas son capaces de emitir ultrasonidos, de muy corto alcance.</a:t>
            </a: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CURIOSIDADES…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Contenidos: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s-CL" dirty="0" smtClean="0"/>
              <a:t>¿Qué es el sonido?</a:t>
            </a:r>
          </a:p>
          <a:p>
            <a:pPr>
              <a:buFont typeface="Wingdings" pitchFamily="2" charset="2"/>
              <a:buChar char="q"/>
            </a:pPr>
            <a:r>
              <a:rPr lang="es-CL" dirty="0" smtClean="0"/>
              <a:t>Altura del sonido.</a:t>
            </a:r>
          </a:p>
          <a:p>
            <a:pPr>
              <a:buFont typeface="Wingdings" pitchFamily="2" charset="2"/>
              <a:buChar char="q"/>
            </a:pPr>
            <a:r>
              <a:rPr lang="es-CL" dirty="0" smtClean="0"/>
              <a:t>Intensidad del sonido.</a:t>
            </a:r>
          </a:p>
          <a:p>
            <a:pPr>
              <a:buFont typeface="Wingdings" pitchFamily="2" charset="2"/>
              <a:buChar char="q"/>
            </a:pPr>
            <a:r>
              <a:rPr lang="es-CL" dirty="0" smtClean="0"/>
              <a:t>Timbre del sonido.</a:t>
            </a:r>
          </a:p>
          <a:p>
            <a:pPr>
              <a:buFont typeface="Wingdings" pitchFamily="2" charset="2"/>
              <a:buChar char="q"/>
            </a:pPr>
            <a:r>
              <a:rPr lang="es-CL" dirty="0" smtClean="0"/>
              <a:t>Infrasonido.</a:t>
            </a:r>
          </a:p>
          <a:p>
            <a:pPr>
              <a:buFont typeface="Wingdings" pitchFamily="2" charset="2"/>
              <a:buChar char="q"/>
            </a:pPr>
            <a:r>
              <a:rPr lang="es-CL" dirty="0" smtClean="0"/>
              <a:t>Ultrasonido.</a:t>
            </a:r>
          </a:p>
          <a:p>
            <a:pPr>
              <a:buFont typeface="Wingdings" pitchFamily="2" charset="2"/>
              <a:buChar char="q"/>
            </a:pPr>
            <a:r>
              <a:rPr lang="es-CL" dirty="0" smtClean="0"/>
              <a:t>Dispositivos tecnológicos relacionados con el sonido. 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¿Qué es el sonido?</a:t>
            </a:r>
            <a:endParaRPr lang="es-CL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457200" y="873439"/>
            <a:ext cx="8229600" cy="593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None/>
              <a:defRPr/>
            </a:pPr>
            <a:r>
              <a:rPr lang="es-E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s-E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s-ES" sz="2400" dirty="0" smtClean="0"/>
              <a:t>Etimológicamente</a:t>
            </a:r>
            <a:r>
              <a:rPr lang="es-ES" sz="2400" dirty="0"/>
              <a:t>: (latín) </a:t>
            </a:r>
            <a:r>
              <a:rPr lang="es-ES" sz="2400" i="1" dirty="0" err="1"/>
              <a:t>sonus</a:t>
            </a:r>
            <a:r>
              <a:rPr lang="es-ES" sz="2400" dirty="0"/>
              <a:t>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s-ES" sz="2400" dirty="0" smtClean="0"/>
              <a:t>Sensación </a:t>
            </a:r>
            <a:r>
              <a:rPr lang="es-ES" sz="2400" dirty="0"/>
              <a:t>producida en el oído por la vibración de cuerpos sonoros, </a:t>
            </a:r>
            <a:r>
              <a:rPr lang="es-ES" sz="2400" dirty="0" smtClean="0"/>
              <a:t>transmitido </a:t>
            </a:r>
            <a:r>
              <a:rPr lang="es-ES" sz="2400" dirty="0"/>
              <a:t>por medio elástico como el aire.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s-ES" sz="2400" dirty="0"/>
              <a:t> </a:t>
            </a:r>
            <a:r>
              <a:rPr lang="es-ES" sz="2400" dirty="0" smtClean="0"/>
              <a:t>El </a:t>
            </a:r>
            <a:r>
              <a:rPr lang="es-ES" sz="2400" dirty="0"/>
              <a:t>sonidos no es el fenómeno físico en sí, sino la sensación </a:t>
            </a:r>
          </a:p>
          <a:p>
            <a:pPr>
              <a:buFont typeface="Arial" charset="0"/>
              <a:buNone/>
              <a:defRPr/>
            </a:pPr>
            <a:r>
              <a:rPr lang="es-ES" sz="2400" dirty="0"/>
              <a:t>    producida en el oyente, por lo que sin éste no podemos </a:t>
            </a:r>
            <a:r>
              <a:rPr lang="es-ES" sz="2400" dirty="0" smtClean="0"/>
              <a:t>considerar </a:t>
            </a:r>
            <a:r>
              <a:rPr lang="es-ES" sz="2400" dirty="0"/>
              <a:t>la existencia de </a:t>
            </a:r>
            <a:r>
              <a:rPr lang="es-ES" sz="2400" dirty="0" smtClean="0"/>
              <a:t>sonido.	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s-ES" sz="2400" dirty="0" smtClean="0"/>
              <a:t>Forma </a:t>
            </a:r>
            <a:r>
              <a:rPr lang="es-ES" sz="2400" dirty="0"/>
              <a:t>de energía propagada uniformemente en todas direcciones en </a:t>
            </a:r>
          </a:p>
          <a:p>
            <a:pPr>
              <a:buFont typeface="Arial" charset="0"/>
              <a:buNone/>
              <a:defRPr/>
            </a:pPr>
            <a:r>
              <a:rPr lang="es-ES" sz="2400" dirty="0"/>
              <a:t>    superficies esféricas concéntricas de radio creciente.</a:t>
            </a:r>
          </a:p>
          <a:p>
            <a:pPr>
              <a:buFont typeface="Arial" charset="0"/>
              <a:buNone/>
              <a:defRPr/>
            </a:pPr>
            <a:endParaRPr lang="es-ES" sz="2000" dirty="0"/>
          </a:p>
          <a:p>
            <a:pPr>
              <a:buFont typeface="Arial" charset="0"/>
              <a:buNone/>
              <a:defRPr/>
            </a:pPr>
            <a:endParaRPr lang="es-E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 descr="Pergamino"/>
          <p:cNvSpPr txBox="1">
            <a:spLocks noChangeArrowheads="1"/>
          </p:cNvSpPr>
          <p:nvPr/>
        </p:nvSpPr>
        <p:spPr bwMode="auto">
          <a:xfrm>
            <a:off x="2268538" y="692150"/>
            <a:ext cx="5113337" cy="5286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s-ES" sz="2800" b="1" dirty="0">
                <a:solidFill>
                  <a:srgbClr val="CD051D"/>
                </a:solidFill>
              </a:rPr>
              <a:t>CUALIDADES DEL SONIDO</a:t>
            </a:r>
          </a:p>
        </p:txBody>
      </p:sp>
      <p:sp>
        <p:nvSpPr>
          <p:cNvPr id="45066" name="Rectangle 10" descr="Papiro"/>
          <p:cNvSpPr>
            <a:spLocks noChangeArrowheads="1"/>
          </p:cNvSpPr>
          <p:nvPr/>
        </p:nvSpPr>
        <p:spPr bwMode="auto">
          <a:xfrm>
            <a:off x="5651500" y="2060575"/>
            <a:ext cx="2736850" cy="57626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r>
              <a:rPr lang="es-ES" sz="1800" b="1">
                <a:solidFill>
                  <a:srgbClr val="0000FF"/>
                </a:solidFill>
                <a:hlinkClick r:id="rId4" action="ppaction://hlinksldjump"/>
              </a:rPr>
              <a:t>INTENSIDAD</a:t>
            </a:r>
            <a:endParaRPr lang="es-ES" sz="1800" b="1">
              <a:solidFill>
                <a:srgbClr val="0000FF"/>
              </a:solidFill>
            </a:endParaRPr>
          </a:p>
        </p:txBody>
      </p:sp>
      <p:sp>
        <p:nvSpPr>
          <p:cNvPr id="45067" name="Rectangle 11" descr="Papiro"/>
          <p:cNvSpPr>
            <a:spLocks noChangeArrowheads="1"/>
          </p:cNvSpPr>
          <p:nvPr/>
        </p:nvSpPr>
        <p:spPr bwMode="auto">
          <a:xfrm>
            <a:off x="395288" y="2060575"/>
            <a:ext cx="2736850" cy="57626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r>
              <a:rPr lang="es-ES" sz="1800" b="1">
                <a:solidFill>
                  <a:srgbClr val="0000FF"/>
                </a:solidFill>
                <a:hlinkClick r:id="rId5" action="ppaction://hlinksldjump"/>
              </a:rPr>
              <a:t>TONO</a:t>
            </a:r>
            <a:endParaRPr lang="es-ES" sz="1800" b="1">
              <a:solidFill>
                <a:srgbClr val="0000FF"/>
              </a:solidFill>
            </a:endParaRPr>
          </a:p>
        </p:txBody>
      </p:sp>
      <p:sp>
        <p:nvSpPr>
          <p:cNvPr id="45068" name="Rectangle 12" descr="Papiro"/>
          <p:cNvSpPr>
            <a:spLocks noChangeArrowheads="1"/>
          </p:cNvSpPr>
          <p:nvPr/>
        </p:nvSpPr>
        <p:spPr bwMode="auto">
          <a:xfrm>
            <a:off x="3132138" y="3716338"/>
            <a:ext cx="2736850" cy="576262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r>
              <a:rPr lang="es-ES" sz="1800" b="1">
                <a:solidFill>
                  <a:srgbClr val="0000FF"/>
                </a:solidFill>
                <a:hlinkClick r:id="rId6" action="ppaction://hlinksldjump"/>
              </a:rPr>
              <a:t>TIMBRE</a:t>
            </a:r>
            <a:endParaRPr lang="es-ES" sz="1800" b="1">
              <a:solidFill>
                <a:srgbClr val="0000FF"/>
              </a:solidFill>
            </a:endParaRPr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2484438" y="1196975"/>
            <a:ext cx="0" cy="719138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6659563" y="1268413"/>
            <a:ext cx="0" cy="719137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4572000" y="1268413"/>
            <a:ext cx="0" cy="2376487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10" name="9 CuadroTexto"/>
          <p:cNvSpPr txBox="1"/>
          <p:nvPr/>
        </p:nvSpPr>
        <p:spPr>
          <a:xfrm>
            <a:off x="395536" y="4509120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Son aquellas características que permiten diferenciar unos sonidos de otros. En la audición se distinguen tres cualidades del sonido: tono o altura, intensidad y timbre. (Duración).</a:t>
            </a:r>
            <a:endParaRPr lang="es-C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95536" y="1412776"/>
            <a:ext cx="820891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s-ES" sz="2400" dirty="0" smtClean="0"/>
              <a:t> El </a:t>
            </a:r>
            <a:r>
              <a:rPr lang="es-ES" sz="2400" dirty="0"/>
              <a:t>tono </a:t>
            </a:r>
            <a:r>
              <a:rPr lang="es-ES" sz="2400" dirty="0" smtClean="0"/>
              <a:t>(altura) de </a:t>
            </a:r>
            <a:r>
              <a:rPr lang="es-ES" sz="2400" dirty="0"/>
              <a:t>un sonido depende únicamente de su frecuencia, es decir, del número de oscilaciones por segundo. La altura de un sonido corresponde a nuestra percepción del mismo como más grave o más agudo. </a:t>
            </a:r>
            <a:endParaRPr lang="es-ES" sz="2400" dirty="0" smtClean="0"/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s-ES" sz="2400" dirty="0" smtClean="0"/>
              <a:t> Es la característica del sonido por la cual una persona distingue sonidos graves y agudos. (Frecuencia)</a:t>
            </a:r>
            <a:endParaRPr lang="es-ES" sz="2400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1.- Cualidades del sonido: TONO.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509120"/>
            <a:ext cx="23812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653136"/>
            <a:ext cx="2736304" cy="196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 smtClean="0"/>
              <a:t>1.- Cualidades del sonido: INTENSIDAD.</a:t>
            </a:r>
            <a:endParaRPr lang="es-CL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45984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2800" dirty="0" smtClean="0">
                <a:latin typeface="Univers Condensed" pitchFamily="34" charset="0"/>
              </a:rPr>
              <a:t>Depende la amplitud de onda.</a:t>
            </a:r>
          </a:p>
          <a:p>
            <a:pPr>
              <a:lnSpc>
                <a:spcPct val="80000"/>
              </a:lnSpc>
            </a:pPr>
            <a:endParaRPr lang="es-ES" sz="2800" dirty="0" smtClean="0">
              <a:latin typeface="Univers Condensed" pitchFamily="34" charset="0"/>
            </a:endParaRPr>
          </a:p>
          <a:p>
            <a:pPr>
              <a:lnSpc>
                <a:spcPct val="80000"/>
              </a:lnSpc>
            </a:pPr>
            <a:r>
              <a:rPr lang="es-ES" sz="2800" dirty="0" smtClean="0">
                <a:latin typeface="Univers Condensed" pitchFamily="34" charset="0"/>
              </a:rPr>
              <a:t>Sonidos fuertes o débiles.</a:t>
            </a:r>
          </a:p>
          <a:p>
            <a:pPr>
              <a:lnSpc>
                <a:spcPct val="80000"/>
              </a:lnSpc>
              <a:buNone/>
            </a:pPr>
            <a:endParaRPr lang="es-ES" sz="2800" dirty="0" smtClean="0">
              <a:latin typeface="Univers Condensed" pitchFamily="34" charset="0"/>
            </a:endParaRPr>
          </a:p>
          <a:p>
            <a:r>
              <a:rPr lang="es-ES" dirty="0" smtClean="0"/>
              <a:t>Es la característica del sonido por la cual el oído distingue sonidos fuertes y sonidos débiles, o qué tan cerca o tan lejos está la fuente sonora. (Amplitud)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995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5161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la cualidad del sonido que nos permite distinguir los sonidos emitidos por dos fuentes diferentes aun cuando tengan el mismo tono y al misma intensidad.</a:t>
            </a:r>
          </a:p>
          <a:p>
            <a:endParaRPr lang="es-CL" dirty="0"/>
          </a:p>
        </p:txBody>
      </p:sp>
      <p:sp>
        <p:nvSpPr>
          <p:cNvPr id="4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 smtClean="0"/>
              <a:t>1.- Cualidades del sonido: Timbre.</a:t>
            </a: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109938"/>
            <a:ext cx="3635896" cy="27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221088"/>
            <a:ext cx="3168352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5" y="4149080"/>
            <a:ext cx="255577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 descr="Pergamino"/>
          <p:cNvSpPr txBox="1">
            <a:spLocks noChangeArrowheads="1"/>
          </p:cNvSpPr>
          <p:nvPr/>
        </p:nvSpPr>
        <p:spPr bwMode="auto">
          <a:xfrm>
            <a:off x="2700338" y="620713"/>
            <a:ext cx="4032250" cy="51911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s-ES" sz="2800">
                <a:solidFill>
                  <a:srgbClr val="CD051D"/>
                </a:solidFill>
              </a:rPr>
              <a:t>TIPOS DE SONIDOS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348038" y="2060575"/>
            <a:ext cx="2663825" cy="358775"/>
          </a:xfrm>
          <a:prstGeom prst="rect">
            <a:avLst/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6DCAC"/>
            </a:extrusionClr>
          </a:sp3d>
        </p:spPr>
        <p:txBody>
          <a:bodyPr wrap="none" anchor="ctr">
            <a:flatTx/>
          </a:bodyPr>
          <a:lstStyle/>
          <a:p>
            <a:r>
              <a:rPr lang="es-ES" b="1">
                <a:solidFill>
                  <a:srgbClr val="0000FF"/>
                </a:solidFill>
                <a:hlinkClick r:id="rId3" action="ppaction://hlinksldjump"/>
              </a:rPr>
              <a:t>SÓNICOS</a:t>
            </a:r>
            <a:endParaRPr lang="es-ES" b="1">
              <a:solidFill>
                <a:srgbClr val="0000FF"/>
              </a:solidFill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5724525" y="3357563"/>
            <a:ext cx="2663825" cy="358775"/>
          </a:xfrm>
          <a:prstGeom prst="rect">
            <a:avLst/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6DCAC"/>
            </a:extrusionClr>
          </a:sp3d>
        </p:spPr>
        <p:txBody>
          <a:bodyPr wrap="none" anchor="ctr">
            <a:flatTx/>
          </a:bodyPr>
          <a:lstStyle/>
          <a:p>
            <a:r>
              <a:rPr lang="es-ES" sz="1800" b="1">
                <a:solidFill>
                  <a:srgbClr val="0000FF"/>
                </a:solidFill>
                <a:hlinkClick r:id="" action="ppaction://noaction"/>
              </a:rPr>
              <a:t>ULTRASÓNICOS</a:t>
            </a:r>
            <a:endParaRPr lang="es-ES" sz="1800" b="1">
              <a:solidFill>
                <a:srgbClr val="0000FF"/>
              </a:solidFill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971550" y="3357563"/>
            <a:ext cx="2663825" cy="358775"/>
          </a:xfrm>
          <a:prstGeom prst="rect">
            <a:avLst/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6DCAC"/>
            </a:extrusionClr>
          </a:sp3d>
        </p:spPr>
        <p:txBody>
          <a:bodyPr wrap="none" anchor="ctr">
            <a:flatTx/>
          </a:bodyPr>
          <a:lstStyle/>
          <a:p>
            <a:r>
              <a:rPr lang="es-ES" sz="1800" b="1" dirty="0">
                <a:hlinkClick r:id="" action="ppaction://noaction"/>
              </a:rPr>
              <a:t>INFRASÓNICOS</a:t>
            </a:r>
            <a:endParaRPr lang="es-ES" sz="1800" b="1" dirty="0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2916238" y="1125538"/>
            <a:ext cx="0" cy="2087562"/>
          </a:xfrm>
          <a:prstGeom prst="line">
            <a:avLst/>
          </a:prstGeom>
          <a:noFill/>
          <a:ln w="76200" cmpd="tri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6443663" y="1125538"/>
            <a:ext cx="0" cy="2087562"/>
          </a:xfrm>
          <a:prstGeom prst="line">
            <a:avLst/>
          </a:prstGeom>
          <a:noFill/>
          <a:ln w="76200" cmpd="tri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4716463" y="1125538"/>
            <a:ext cx="0" cy="790575"/>
          </a:xfrm>
          <a:prstGeom prst="line">
            <a:avLst/>
          </a:prstGeom>
          <a:noFill/>
          <a:ln w="76200" cmpd="tri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355</TotalTime>
  <Words>688</Words>
  <Application>Microsoft Office PowerPoint</Application>
  <PresentationFormat>Presentación en pantalla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Concurrencia</vt:lpstr>
      <vt:lpstr>FISICA</vt:lpstr>
      <vt:lpstr>Contenidos:</vt:lpstr>
      <vt:lpstr>¿Qué es el sonido?</vt:lpstr>
      <vt:lpstr>Diapositiva 4</vt:lpstr>
      <vt:lpstr>1.- Cualidades del sonido: TONO.</vt:lpstr>
      <vt:lpstr>1.- Cualidades del sonido: INTENSIDAD.</vt:lpstr>
      <vt:lpstr>Diapositiva 7</vt:lpstr>
      <vt:lpstr>1.- Cualidades del sonido: Timbre.</vt:lpstr>
      <vt:lpstr>Diapositiva 9</vt:lpstr>
      <vt:lpstr>Diapositiva 10</vt:lpstr>
      <vt:lpstr>Tipos de sonido: INFRASONIDOS</vt:lpstr>
      <vt:lpstr>Ejemplos de infrasonido.</vt:lpstr>
      <vt:lpstr>Tipos de sonido: ULTRASONIDOS</vt:lpstr>
      <vt:lpstr>Ejemplos de ultrasonidos:</vt:lpstr>
      <vt:lpstr>CURIOSIDADES…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FISICA</dc:title>
  <dc:creator>Chikabum</dc:creator>
  <cp:lastModifiedBy>pc1</cp:lastModifiedBy>
  <cp:revision>35</cp:revision>
  <dcterms:created xsi:type="dcterms:W3CDTF">2012-03-12T01:48:15Z</dcterms:created>
  <dcterms:modified xsi:type="dcterms:W3CDTF">2012-06-04T15:08:52Z</dcterms:modified>
</cp:coreProperties>
</file>